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gUXErUex47ap+6/IDtgqaIqtU7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85e103b69d_9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85e103b69d_9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85e103b69d_9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5d14529e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85d14529e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rats cannibalism </a:t>
            </a:r>
            <a:br>
              <a:rPr lang="en-US"/>
            </a:br>
            <a:r>
              <a:rPr lang="en-US"/>
              <a:t>add title and merge center (consistent font)</a:t>
            </a:r>
            <a:br>
              <a:rPr lang="en-US"/>
            </a:br>
            <a:r>
              <a:rPr lang="en-US"/>
              <a:t>title should be bigger than rest</a:t>
            </a:r>
            <a:endParaRPr/>
          </a:p>
        </p:txBody>
      </p:sp>
      <p:sp>
        <p:nvSpPr>
          <p:cNvPr id="124" name="Google Shape;124;g85d14529e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5d14529e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g85d14529e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sources</a:t>
            </a:r>
            <a:br>
              <a:rPr lang="en-US"/>
            </a:br>
            <a:r>
              <a:rPr lang="en-US"/>
              <a:t>consistent font and size</a:t>
            </a:r>
            <a:endParaRPr/>
          </a:p>
        </p:txBody>
      </p:sp>
      <p:sp>
        <p:nvSpPr>
          <p:cNvPr id="60" name="Google Shape;60;g85d14529e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5d14529e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g85d14529e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violation part </a:t>
            </a:r>
            <a:br>
              <a:rPr lang="en-US"/>
            </a:br>
            <a:r>
              <a:rPr lang="en-US"/>
              <a:t>time</a:t>
            </a:r>
            <a:br>
              <a:rPr lang="en-US"/>
            </a:br>
            <a:endParaRPr/>
          </a:p>
        </p:txBody>
      </p:sp>
      <p:sp>
        <p:nvSpPr>
          <p:cNvPr id="67" name="Google Shape;67;g85d14529e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5e103b69d_9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85e103b69d_9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 name="Google Shape;76;g85e103b69d_9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5e103b69d_9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g85e103b69d_9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g85e103b69d_9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e103b69d_9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85e103b69d_9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g85e103b69d_9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e103b69d_9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85e103b69d_9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g85e103b69d_9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5d14529e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85d14529e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blurry fix please and add title </a:t>
            </a:r>
            <a:endParaRPr/>
          </a:p>
        </p:txBody>
      </p:sp>
      <p:sp>
        <p:nvSpPr>
          <p:cNvPr id="105" name="Google Shape;105;g85d14529e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5e103b69d_9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85e103b69d_9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 picture next slide or u do u mean a picture vs a graph? </a:t>
            </a:r>
            <a:br>
              <a:rPr lang="en-US"/>
            </a:br>
            <a:r>
              <a:rPr lang="en-US"/>
              <a:t>add picture here </a:t>
            </a:r>
            <a:br>
              <a:rPr lang="en-US"/>
            </a:br>
            <a:r>
              <a:rPr lang="en-US"/>
              <a:t>consistent font NOOOOOOOOOOO     </a:t>
            </a:r>
            <a:r>
              <a:rPr lang="en-US" sz="900">
                <a:solidFill>
                  <a:srgbClr val="243741"/>
                </a:solidFill>
                <a:highlight>
                  <a:srgbClr val="FFFFFF"/>
                </a:highlight>
                <a:latin typeface="Arial"/>
                <a:ea typeface="Arial"/>
                <a:cs typeface="Arial"/>
                <a:sym typeface="Arial"/>
              </a:rPr>
              <a:t>Diseases can also be transferred indirectly by ticks, fleas, and mites that live on infected rats.</a:t>
            </a:r>
            <a:br>
              <a:rPr lang="en-US"/>
            </a:br>
            <a:endParaRPr/>
          </a:p>
        </p:txBody>
      </p:sp>
      <p:sp>
        <p:nvSpPr>
          <p:cNvPr id="114" name="Google Shape;114;g85e103b69d_9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g85e103b69d_8_237"/>
          <p:cNvSpPr txBox="1">
            <a:spLocks noGrp="1"/>
          </p:cNvSpPr>
          <p:nvPr>
            <p:ph type="ctrTitle"/>
          </p:nvPr>
        </p:nvSpPr>
        <p:spPr>
          <a:xfrm>
            <a:off x="685800" y="1583342"/>
            <a:ext cx="77724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Font typeface="Proxima Nova"/>
              <a:buNone/>
              <a:defRPr sz="4800">
                <a:latin typeface="Proxima Nova"/>
                <a:ea typeface="Proxima Nova"/>
                <a:cs typeface="Proxima Nova"/>
                <a:sym typeface="Proxima Nova"/>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g85e103b69d_8_237"/>
          <p:cNvSpPr txBox="1">
            <a:spLocks noGrp="1"/>
          </p:cNvSpPr>
          <p:nvPr>
            <p:ph type="subTitle" idx="1"/>
          </p:nvPr>
        </p:nvSpPr>
        <p:spPr>
          <a:xfrm>
            <a:off x="685800" y="2840054"/>
            <a:ext cx="77724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000"/>
              <a:buFont typeface="Proxima Nova"/>
              <a:buNone/>
              <a:defRPr>
                <a:solidFill>
                  <a:schemeClr val="dk2"/>
                </a:solidFill>
                <a:latin typeface="Proxima Nova"/>
                <a:ea typeface="Proxima Nova"/>
                <a:cs typeface="Proxima Nova"/>
                <a:sym typeface="Proxima Nova"/>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8" name="Google Shape;18;g85e103b69d_8_237"/>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 name="Google Shape;19;g85e103b69d_8_237"/>
          <p:cNvPicPr preferRelativeResize="0"/>
          <p:nvPr/>
        </p:nvPicPr>
        <p:blipFill rotWithShape="1">
          <a:blip r:embed="rId2">
            <a:alphaModFix/>
          </a:blip>
          <a:srcRect/>
          <a:stretch/>
        </p:blipFill>
        <p:spPr>
          <a:xfrm>
            <a:off x="8401052" y="4694021"/>
            <a:ext cx="675724" cy="313099"/>
          </a:xfrm>
          <a:prstGeom prst="rect">
            <a:avLst/>
          </a:prstGeom>
          <a:noFill/>
          <a:ln>
            <a:noFill/>
          </a:ln>
        </p:spPr>
      </p:pic>
      <p:cxnSp>
        <p:nvCxnSpPr>
          <p:cNvPr id="20" name="Google Shape;20;g85e103b69d_8_237"/>
          <p:cNvCxnSpPr/>
          <p:nvPr/>
        </p:nvCxnSpPr>
        <p:spPr>
          <a:xfrm>
            <a:off x="0" y="5107925"/>
            <a:ext cx="9144000" cy="0"/>
          </a:xfrm>
          <a:prstGeom prst="straightConnector1">
            <a:avLst/>
          </a:prstGeom>
          <a:noFill/>
          <a:ln w="76200" cap="flat" cmpd="sng">
            <a:solidFill>
              <a:srgbClr val="434343"/>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g85e103b69d_8_25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3" name="Google Shape;23;g85e103b69d_8_2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85e103b69d_8_24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6" name="Google Shape;26;g85e103b69d_8_243"/>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Font typeface="Proxima Nova"/>
              <a:buChar char="●"/>
              <a:defRPr>
                <a:latin typeface="Proxima Nova"/>
                <a:ea typeface="Proxima Nova"/>
                <a:cs typeface="Proxima Nova"/>
                <a:sym typeface="Proxima Nova"/>
              </a:defRPr>
            </a:lvl1pPr>
            <a:lvl2pPr marL="914400" lvl="1" indent="-381000" algn="l">
              <a:lnSpc>
                <a:spcPct val="100000"/>
              </a:lnSpc>
              <a:spcBef>
                <a:spcPts val="0"/>
              </a:spcBef>
              <a:spcAft>
                <a:spcPts val="0"/>
              </a:spcAft>
              <a:buSzPts val="2400"/>
              <a:buFont typeface="Proxima Nova"/>
              <a:buChar char="○"/>
              <a:defRPr>
                <a:latin typeface="Proxima Nova"/>
                <a:ea typeface="Proxima Nova"/>
                <a:cs typeface="Proxima Nova"/>
                <a:sym typeface="Proxima Nova"/>
              </a:defRPr>
            </a:lvl2pPr>
            <a:lvl3pPr marL="1371600" lvl="2" indent="-381000" algn="l">
              <a:lnSpc>
                <a:spcPct val="100000"/>
              </a:lnSpc>
              <a:spcBef>
                <a:spcPts val="0"/>
              </a:spcBef>
              <a:spcAft>
                <a:spcPts val="0"/>
              </a:spcAft>
              <a:buSzPts val="2400"/>
              <a:buFont typeface="Proxima Nova"/>
              <a:buChar char="■"/>
              <a:defRPr>
                <a:latin typeface="Proxima Nova"/>
                <a:ea typeface="Proxima Nova"/>
                <a:cs typeface="Proxima Nova"/>
                <a:sym typeface="Proxima Nova"/>
              </a:defRPr>
            </a:lvl3pPr>
            <a:lvl4pPr marL="1828800" lvl="3"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4pPr>
            <a:lvl5pPr marL="2286000" lvl="4"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5pPr>
            <a:lvl6pPr marL="2743200" lvl="5"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6pPr>
            <a:lvl7pPr marL="3200400" lvl="6"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7pPr>
            <a:lvl8pPr marL="3657600" lvl="7"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8pPr>
            <a:lvl9pPr marL="4114800" lvl="8" indent="-342900" algn="l">
              <a:lnSpc>
                <a:spcPct val="100000"/>
              </a:lnSpc>
              <a:spcBef>
                <a:spcPts val="0"/>
              </a:spcBef>
              <a:spcAft>
                <a:spcPts val="0"/>
              </a:spcAft>
              <a:buSzPts val="1800"/>
              <a:buFont typeface="Proxima Nova"/>
              <a:buChar char="■"/>
              <a:defRPr>
                <a:latin typeface="Proxima Nova"/>
                <a:ea typeface="Proxima Nova"/>
                <a:cs typeface="Proxima Nova"/>
                <a:sym typeface="Proxima Nova"/>
              </a:defRPr>
            </a:lvl9pPr>
          </a:lstStyle>
          <a:p>
            <a:endParaRPr/>
          </a:p>
        </p:txBody>
      </p:sp>
      <p:sp>
        <p:nvSpPr>
          <p:cNvPr id="27" name="Google Shape;27;g85e103b69d_8_24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g85e103b69d_8_243"/>
          <p:cNvPicPr preferRelativeResize="0"/>
          <p:nvPr/>
        </p:nvPicPr>
        <p:blipFill rotWithShape="1">
          <a:blip r:embed="rId2">
            <a:alphaModFix/>
          </a:blip>
          <a:srcRect/>
          <a:stretch/>
        </p:blipFill>
        <p:spPr>
          <a:xfrm>
            <a:off x="8401052" y="4694021"/>
            <a:ext cx="675724" cy="313099"/>
          </a:xfrm>
          <a:prstGeom prst="rect">
            <a:avLst/>
          </a:prstGeom>
          <a:noFill/>
          <a:ln>
            <a:noFill/>
          </a:ln>
        </p:spPr>
      </p:pic>
      <p:cxnSp>
        <p:nvCxnSpPr>
          <p:cNvPr id="29" name="Google Shape;29;g85e103b69d_8_243"/>
          <p:cNvCxnSpPr/>
          <p:nvPr/>
        </p:nvCxnSpPr>
        <p:spPr>
          <a:xfrm>
            <a:off x="0" y="5107925"/>
            <a:ext cx="9144000" cy="0"/>
          </a:xfrm>
          <a:prstGeom prst="straightConnector1">
            <a:avLst/>
          </a:prstGeom>
          <a:noFill/>
          <a:ln w="76200" cap="flat" cmpd="sng">
            <a:solidFill>
              <a:srgbClr val="434343"/>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g85e103b69d_8_260"/>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pic>
        <p:nvPicPr>
          <p:cNvPr id="33" name="Google Shape;33;g85e103b69d_8_262"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34" name="Google Shape;34;g85e103b69d_8_262"/>
          <p:cNvSpPr txBox="1">
            <a:spLocks noGrp="1"/>
          </p:cNvSpPr>
          <p:nvPr>
            <p:ph type="title"/>
          </p:nvPr>
        </p:nvSpPr>
        <p:spPr>
          <a:xfrm>
            <a:off x="514351" y="457201"/>
            <a:ext cx="7598700" cy="10923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5" name="Google Shape;35;g85e103b69d_8_262"/>
          <p:cNvSpPr txBox="1">
            <a:spLocks noGrp="1"/>
          </p:cNvSpPr>
          <p:nvPr>
            <p:ph type="body" idx="1"/>
          </p:nvPr>
        </p:nvSpPr>
        <p:spPr>
          <a:xfrm>
            <a:off x="514351" y="1606551"/>
            <a:ext cx="7598700" cy="2736900"/>
          </a:xfrm>
          <a:prstGeom prst="rect">
            <a:avLst/>
          </a:prstGeom>
          <a:noFill/>
          <a:ln>
            <a:noFill/>
          </a:ln>
        </p:spPr>
        <p:txBody>
          <a:bodyPr spcFirstLastPara="1" wrap="square" lIns="91425" tIns="45700" rIns="91425" bIns="45700" anchor="ctr"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36" name="Google Shape;36;g85e103b69d_8_262"/>
          <p:cNvSpPr txBox="1">
            <a:spLocks noGrp="1"/>
          </p:cNvSpPr>
          <p:nvPr>
            <p:ph type="dt" idx="10"/>
          </p:nvPr>
        </p:nvSpPr>
        <p:spPr>
          <a:xfrm>
            <a:off x="6442245" y="4402932"/>
            <a:ext cx="1200300" cy="2835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85e103b69d_8_262"/>
          <p:cNvSpPr txBox="1">
            <a:spLocks noGrp="1"/>
          </p:cNvSpPr>
          <p:nvPr>
            <p:ph type="ftr" idx="11"/>
          </p:nvPr>
        </p:nvSpPr>
        <p:spPr>
          <a:xfrm>
            <a:off x="514351" y="4402932"/>
            <a:ext cx="5870700" cy="283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g85e103b69d_8_262"/>
          <p:cNvSpPr txBox="1">
            <a:spLocks noGrp="1"/>
          </p:cNvSpPr>
          <p:nvPr>
            <p:ph type="sldNum" idx="12"/>
          </p:nvPr>
        </p:nvSpPr>
        <p:spPr>
          <a:xfrm>
            <a:off x="7699546" y="4402932"/>
            <a:ext cx="413400" cy="283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700"/>
              <a:buFont typeface="Calibri"/>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g85e103b69d_8_24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1" name="Google Shape;41;g85e103b69d_8_249"/>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42" name="Google Shape;42;g85e103b69d_8_249"/>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43" name="Google Shape;43;g85e103b69d_8_249"/>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g85e103b69d_8_257"/>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400"/>
              </a:spcBef>
              <a:spcAft>
                <a:spcPts val="0"/>
              </a:spcAft>
              <a:buSzPts val="1800"/>
              <a:buNone/>
              <a:defRPr sz="1800"/>
            </a:lvl1pPr>
          </a:lstStyle>
          <a:p>
            <a:endParaRPr/>
          </a:p>
        </p:txBody>
      </p:sp>
      <p:sp>
        <p:nvSpPr>
          <p:cNvPr id="46" name="Google Shape;46;g85e103b69d_8_257"/>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
        <p:cNvGrpSpPr/>
        <p:nvPr/>
      </p:nvGrpSpPr>
      <p:grpSpPr>
        <a:xfrm>
          <a:off x="0" y="0"/>
          <a:ext cx="0" cy="0"/>
          <a:chOff x="0" y="0"/>
          <a:chExt cx="0" cy="0"/>
        </a:xfrm>
      </p:grpSpPr>
      <p:sp>
        <p:nvSpPr>
          <p:cNvPr id="10" name="Google Shape;10;g85e103b69d_8_23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1" name="Google Shape;11;g85e103b69d_8_23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Proxima Nova"/>
              <a:buChar char="●"/>
              <a:defRPr sz="3000" b="0" i="0" u="none" strike="noStrike" cap="none">
                <a:solidFill>
                  <a:schemeClr val="dk1"/>
                </a:solidFill>
                <a:latin typeface="Proxima Nova"/>
                <a:ea typeface="Proxima Nova"/>
                <a:cs typeface="Proxima Nova"/>
                <a:sym typeface="Proxima Nova"/>
              </a:defRPr>
            </a:lvl1pPr>
            <a:lvl2pPr marL="914400" marR="0" lvl="1" indent="-381000" algn="l" rtl="0">
              <a:lnSpc>
                <a:spcPct val="100000"/>
              </a:lnSpc>
              <a:spcBef>
                <a:spcPts val="0"/>
              </a:spcBef>
              <a:spcAft>
                <a:spcPts val="0"/>
              </a:spcAft>
              <a:buClr>
                <a:schemeClr val="dk1"/>
              </a:buClr>
              <a:buSzPts val="2400"/>
              <a:buFont typeface="Proxima Nova"/>
              <a:buChar char="○"/>
              <a:defRPr sz="2400" b="0" i="0" u="none" strike="noStrike" cap="none">
                <a:solidFill>
                  <a:schemeClr val="dk1"/>
                </a:solidFill>
                <a:latin typeface="Proxima Nova"/>
                <a:ea typeface="Proxima Nova"/>
                <a:cs typeface="Proxima Nova"/>
                <a:sym typeface="Proxima Nova"/>
              </a:defRPr>
            </a:lvl2pPr>
            <a:lvl3pPr marL="1371600" marR="0" lvl="2" indent="-381000" algn="l" rtl="0">
              <a:lnSpc>
                <a:spcPct val="100000"/>
              </a:lnSpc>
              <a:spcBef>
                <a:spcPts val="0"/>
              </a:spcBef>
              <a:spcAft>
                <a:spcPts val="0"/>
              </a:spcAft>
              <a:buClr>
                <a:schemeClr val="dk1"/>
              </a:buClr>
              <a:buSzPts val="2400"/>
              <a:buFont typeface="Proxima Nova"/>
              <a:buChar char="■"/>
              <a:defRPr sz="24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5pPr>
            <a:lvl6pPr marL="2743200" marR="0" lvl="5"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100000"/>
              </a:lnSpc>
              <a:spcBef>
                <a:spcPts val="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2" name="Google Shape;12;g85e103b69d_8_231"/>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g85e103b69d_8_231"/>
          <p:cNvPicPr preferRelativeResize="0"/>
          <p:nvPr/>
        </p:nvPicPr>
        <p:blipFill rotWithShape="1">
          <a:blip r:embed="rId9">
            <a:alphaModFix/>
          </a:blip>
          <a:srcRect/>
          <a:stretch/>
        </p:blipFill>
        <p:spPr>
          <a:xfrm>
            <a:off x="8401052" y="4694021"/>
            <a:ext cx="675724" cy="313099"/>
          </a:xfrm>
          <a:prstGeom prst="rect">
            <a:avLst/>
          </a:prstGeom>
          <a:noFill/>
          <a:ln>
            <a:noFill/>
          </a:ln>
        </p:spPr>
      </p:pic>
      <p:cxnSp>
        <p:nvCxnSpPr>
          <p:cNvPr id="14" name="Google Shape;14;g85e103b69d_8_231"/>
          <p:cNvCxnSpPr/>
          <p:nvPr/>
        </p:nvCxnSpPr>
        <p:spPr>
          <a:xfrm>
            <a:off x="0" y="5107925"/>
            <a:ext cx="9144000" cy="0"/>
          </a:xfrm>
          <a:prstGeom prst="straightConnector1">
            <a:avLst/>
          </a:prstGeom>
          <a:noFill/>
          <a:ln w="76200" cap="flat" cmpd="sng">
            <a:solidFill>
              <a:srgbClr val="434343"/>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cbi.nlm.nih.gov/pmc/articles/PMC1997248/"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nbcnews.com/politics/national-security/starving-angry-cannibalistic-america-s-rats-are-getting-desperate-amid-n1180611"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council.nyc.gov/abou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council.nyc.gov/abou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automatictrap.com/blogs/news/can-rats-carry-coronavir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85e103b69d_9_22"/>
          <p:cNvSpPr txBox="1">
            <a:spLocks noGrp="1"/>
          </p:cNvSpPr>
          <p:nvPr>
            <p:ph type="title"/>
          </p:nvPr>
        </p:nvSpPr>
        <p:spPr>
          <a:xfrm>
            <a:off x="514350" y="190775"/>
            <a:ext cx="7598700" cy="929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Government</a:t>
            </a:r>
            <a:endParaRPr/>
          </a:p>
        </p:txBody>
      </p:sp>
      <p:sp>
        <p:nvSpPr>
          <p:cNvPr id="53" name="Google Shape;53;g85e103b69d_9_22"/>
          <p:cNvSpPr txBox="1">
            <a:spLocks noGrp="1"/>
          </p:cNvSpPr>
          <p:nvPr>
            <p:ph type="body" idx="1"/>
          </p:nvPr>
        </p:nvSpPr>
        <p:spPr>
          <a:xfrm>
            <a:off x="514350" y="1183850"/>
            <a:ext cx="7598700" cy="1904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750"/>
              </a:spcAft>
              <a:buSzPts val="1800"/>
              <a:buNone/>
            </a:pPr>
            <a:r>
              <a:rPr lang="en-US" sz="2000"/>
              <a:t>As the government creates new laws and regulation to allow for reopening, the government needs to also have an effective way of enforcing these new rules. </a:t>
            </a:r>
            <a:br>
              <a:rPr lang="en-US" sz="2000"/>
            </a:br>
            <a:br>
              <a:rPr lang="en-US" sz="2000"/>
            </a:br>
            <a:endParaRPr sz="2000"/>
          </a:p>
        </p:txBody>
      </p:sp>
      <p:sp>
        <p:nvSpPr>
          <p:cNvPr id="54" name="Google Shape;54;g85e103b69d_9_22"/>
          <p:cNvSpPr txBox="1"/>
          <p:nvPr/>
        </p:nvSpPr>
        <p:spPr>
          <a:xfrm>
            <a:off x="1873950" y="4666925"/>
            <a:ext cx="5396100" cy="42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Proxima Nova"/>
                <a:ea typeface="Proxima Nova"/>
                <a:cs typeface="Proxima Nova"/>
                <a:sym typeface="Proxima Nova"/>
              </a:rPr>
              <a:t>Source: </a:t>
            </a:r>
            <a:r>
              <a:rPr lang="en-US" sz="1100" b="0" i="0" u="sng" strike="noStrike" cap="none">
                <a:solidFill>
                  <a:schemeClr val="hlink"/>
                </a:solidFill>
                <a:latin typeface="Arial"/>
                <a:ea typeface="Arial"/>
                <a:cs typeface="Arial"/>
                <a:sym typeface="Arial"/>
                <a:hlinkClick r:id="rId3"/>
              </a:rPr>
              <a:t>https://www.ncbi.nlm.nih.gov/pmc/articles/PMC1997248/</a:t>
            </a:r>
            <a:endParaRPr sz="1100" b="0" i="0" u="none" strike="noStrike" cap="none">
              <a:solidFill>
                <a:srgbClr val="000000"/>
              </a:solidFill>
              <a:latin typeface="Proxima Nova"/>
              <a:ea typeface="Proxima Nova"/>
              <a:cs typeface="Proxima Nova"/>
              <a:sym typeface="Proxima Nova"/>
            </a:endParaRPr>
          </a:p>
        </p:txBody>
      </p:sp>
      <p:sp>
        <p:nvSpPr>
          <p:cNvPr id="55" name="Google Shape;55;g85e103b69d_9_22"/>
          <p:cNvSpPr txBox="1"/>
          <p:nvPr/>
        </p:nvSpPr>
        <p:spPr>
          <a:xfrm>
            <a:off x="514350" y="2513300"/>
            <a:ext cx="4071900" cy="227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roxima Nova"/>
                <a:ea typeface="Proxima Nova"/>
                <a:cs typeface="Proxima Nova"/>
                <a:sym typeface="Proxima Nova"/>
              </a:rPr>
              <a:t>I will cover:</a:t>
            </a:r>
            <a:endParaRPr sz="18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75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Effectiveness of current restaurant inspections at improving sanitation</a:t>
            </a:r>
            <a:endParaRPr sz="1800" b="0" i="0" u="none" strike="noStrike" cap="none">
              <a:solidFill>
                <a:schemeClr val="dk1"/>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High risk areas for reopening </a:t>
            </a:r>
            <a:endParaRPr sz="1200" b="0" i="0" u="none" strike="noStrike" cap="none">
              <a:solidFill>
                <a:srgbClr val="000000"/>
              </a:solidFill>
              <a:latin typeface="Proxima Nova"/>
              <a:ea typeface="Proxima Nova"/>
              <a:cs typeface="Proxima Nova"/>
              <a:sym typeface="Proxima Nova"/>
            </a:endParaRPr>
          </a:p>
        </p:txBody>
      </p:sp>
      <p:pic>
        <p:nvPicPr>
          <p:cNvPr id="56" name="Google Shape;56;g85e103b69d_9_22"/>
          <p:cNvPicPr preferRelativeResize="0"/>
          <p:nvPr/>
        </p:nvPicPr>
        <p:blipFill rotWithShape="1">
          <a:blip r:embed="rId4">
            <a:alphaModFix/>
          </a:blip>
          <a:srcRect/>
          <a:stretch/>
        </p:blipFill>
        <p:spPr>
          <a:xfrm>
            <a:off x="5416300" y="2137450"/>
            <a:ext cx="2912050" cy="264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85d14529e9_0_36"/>
          <p:cNvSpPr txBox="1">
            <a:spLocks noGrp="1"/>
          </p:cNvSpPr>
          <p:nvPr>
            <p:ph type="title"/>
          </p:nvPr>
        </p:nvSpPr>
        <p:spPr>
          <a:xfrm>
            <a:off x="387900" y="0"/>
            <a:ext cx="8368200" cy="686100"/>
          </a:xfrm>
          <a:prstGeom prst="rect">
            <a:avLst/>
          </a:prstGeom>
          <a:noFill/>
          <a:ln>
            <a:noFill/>
          </a:ln>
        </p:spPr>
        <p:txBody>
          <a:bodyPr spcFirstLastPara="1" wrap="square" lIns="91425" tIns="91425" rIns="91425" bIns="91425" anchor="b" anchorCtr="0">
            <a:noAutofit/>
          </a:bodyPr>
          <a:lstStyle/>
          <a:p>
            <a:pPr marL="0" lvl="0" indent="457200" algn="ctr" rtl="0">
              <a:lnSpc>
                <a:spcPct val="100000"/>
              </a:lnSpc>
              <a:spcBef>
                <a:spcPts val="0"/>
              </a:spcBef>
              <a:spcAft>
                <a:spcPts val="0"/>
              </a:spcAft>
              <a:buSzPts val="3600"/>
              <a:buNone/>
            </a:pPr>
            <a:r>
              <a:rPr lang="en-US"/>
              <a:t>A Bird’s Eye View on Rats</a:t>
            </a:r>
            <a:endParaRPr/>
          </a:p>
        </p:txBody>
      </p:sp>
      <p:sp>
        <p:nvSpPr>
          <p:cNvPr id="127" name="Google Shape;127;g85d14529e9_0_36"/>
          <p:cNvSpPr txBox="1"/>
          <p:nvPr/>
        </p:nvSpPr>
        <p:spPr>
          <a:xfrm>
            <a:off x="6672525" y="686100"/>
            <a:ext cx="2286000" cy="4042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000000"/>
              </a:buClr>
              <a:buSzPts val="1300"/>
              <a:buFont typeface="Proxima Nova"/>
              <a:buChar char="●"/>
            </a:pPr>
            <a:r>
              <a:rPr lang="en-US" sz="1200" b="0" i="0" u="none" strike="noStrike" cap="none">
                <a:solidFill>
                  <a:srgbClr val="000000"/>
                </a:solidFill>
                <a:latin typeface="Proxima Nova"/>
                <a:ea typeface="Proxima Nova"/>
                <a:cs typeface="Proxima Nova"/>
                <a:sym typeface="Proxima Nova"/>
              </a:rPr>
              <a:t>Soho, Lower Manhattan, Lower East Side, Sunset Park, and Williamsburg are the top offenders of having mice in their restaurants. </a:t>
            </a:r>
            <a:endParaRPr sz="1200" b="0" i="0" u="none" strike="noStrike" cap="none">
              <a:solidFill>
                <a:srgbClr val="000000"/>
              </a:solidFill>
              <a:latin typeface="Proxima Nova"/>
              <a:ea typeface="Proxima Nova"/>
              <a:cs typeface="Proxima Nova"/>
              <a:sym typeface="Proxima Nova"/>
            </a:endParaRPr>
          </a:p>
          <a:p>
            <a:pPr marL="457200" marR="0" lvl="0" indent="-311150" algn="l" rtl="0">
              <a:lnSpc>
                <a:spcPct val="100000"/>
              </a:lnSpc>
              <a:spcBef>
                <a:spcPts val="0"/>
              </a:spcBef>
              <a:spcAft>
                <a:spcPts val="0"/>
              </a:spcAft>
              <a:buClr>
                <a:srgbClr val="000000"/>
              </a:buClr>
              <a:buSzPts val="1300"/>
              <a:buFont typeface="Proxima Nova"/>
              <a:buChar char="●"/>
            </a:pPr>
            <a:r>
              <a:rPr lang="en-US" sz="1200" b="0" i="0" u="none" strike="noStrike" cap="none">
                <a:solidFill>
                  <a:srgbClr val="000000"/>
                </a:solidFill>
                <a:latin typeface="Proxima Nova"/>
                <a:ea typeface="Proxima Nova"/>
                <a:cs typeface="Proxima Nova"/>
                <a:sym typeface="Proxima Nova"/>
              </a:rPr>
              <a:t>This is a huge concern because active restaurants produce a large amount of garbage, thus attracting rats back into areas where people are going to be gathering.</a:t>
            </a:r>
            <a:endParaRPr sz="1200" b="0" i="0" u="none" strike="noStrike" cap="none">
              <a:solidFill>
                <a:srgbClr val="000000"/>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rgbClr val="000000"/>
              </a:buClr>
              <a:buSzPts val="1400"/>
              <a:buFont typeface="Proxima Nova"/>
              <a:buChar char="●"/>
            </a:pPr>
            <a:r>
              <a:rPr lang="en-US" sz="1200" b="0" i="0" u="none" strike="noStrike" cap="none">
                <a:solidFill>
                  <a:srgbClr val="000000"/>
                </a:solidFill>
                <a:latin typeface="Proxima Nova"/>
                <a:ea typeface="Proxima Nova"/>
                <a:cs typeface="Proxima Nova"/>
                <a:sym typeface="Proxima Nova"/>
              </a:rPr>
              <a:t>Rat cannibalism and infanticide has been reported by news agencies as rats struggle to compete for food.</a:t>
            </a:r>
            <a:br>
              <a:rPr lang="en-US" sz="1300" b="0" i="0" u="none" strike="noStrike" cap="none">
                <a:solidFill>
                  <a:srgbClr val="000000"/>
                </a:solidFill>
                <a:latin typeface="Proxima Nova"/>
                <a:ea typeface="Proxima Nova"/>
                <a:cs typeface="Proxima Nova"/>
                <a:sym typeface="Proxima Nova"/>
              </a:rPr>
            </a:br>
            <a:br>
              <a:rPr lang="en-US" sz="1300" b="0" i="0" u="none" strike="noStrike" cap="none">
                <a:solidFill>
                  <a:srgbClr val="000000"/>
                </a:solidFill>
                <a:latin typeface="Proxima Nova"/>
                <a:ea typeface="Proxima Nova"/>
                <a:cs typeface="Proxima Nova"/>
                <a:sym typeface="Proxima Nova"/>
              </a:rPr>
            </a:br>
            <a:endParaRPr sz="1300" b="0" i="0" u="none" strike="noStrike" cap="none">
              <a:solidFill>
                <a:srgbClr val="000000"/>
              </a:solidFill>
              <a:latin typeface="Proxima Nova"/>
              <a:ea typeface="Proxima Nova"/>
              <a:cs typeface="Proxima Nova"/>
              <a:sym typeface="Proxima Nova"/>
            </a:endParaRPr>
          </a:p>
        </p:txBody>
      </p:sp>
      <p:sp>
        <p:nvSpPr>
          <p:cNvPr id="128" name="Google Shape;128;g85d14529e9_0_36"/>
          <p:cNvSpPr txBox="1"/>
          <p:nvPr/>
        </p:nvSpPr>
        <p:spPr>
          <a:xfrm>
            <a:off x="933450" y="4705200"/>
            <a:ext cx="72771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Proxima Nova"/>
                <a:ea typeface="Proxima Nova"/>
                <a:cs typeface="Proxima Nova"/>
                <a:sym typeface="Proxima Nova"/>
              </a:rPr>
              <a:t>Source:</a:t>
            </a:r>
            <a:r>
              <a:rPr lang="en-US" sz="900" b="0" i="0" u="sng" strike="noStrike" cap="none">
                <a:solidFill>
                  <a:schemeClr val="hlink"/>
                </a:solidFill>
                <a:latin typeface="Proxima Nova"/>
                <a:ea typeface="Proxima Nova"/>
                <a:cs typeface="Proxima Nova"/>
                <a:sym typeface="Proxima Nova"/>
                <a:hlinkClick r:id="rId3"/>
              </a:rPr>
              <a:t>https://www.nbcnews.com/politics/national-security/starving-angry-cannibalistic-america-s-rats-are-getting-desperate-amid-n1180611</a:t>
            </a:r>
            <a:endParaRPr sz="900" b="0" i="0" u="none" strike="noStrike" cap="none">
              <a:solidFill>
                <a:srgbClr val="000000"/>
              </a:solidFill>
              <a:latin typeface="Proxima Nova"/>
              <a:ea typeface="Proxima Nova"/>
              <a:cs typeface="Proxima Nova"/>
              <a:sym typeface="Proxima Nova"/>
            </a:endParaRPr>
          </a:p>
        </p:txBody>
      </p:sp>
      <p:pic>
        <p:nvPicPr>
          <p:cNvPr id="129" name="Google Shape;129;g85d14529e9_0_36"/>
          <p:cNvPicPr preferRelativeResize="0"/>
          <p:nvPr/>
        </p:nvPicPr>
        <p:blipFill rotWithShape="1">
          <a:blip r:embed="rId4">
            <a:alphaModFix/>
          </a:blip>
          <a:srcRect/>
          <a:stretch/>
        </p:blipFill>
        <p:spPr>
          <a:xfrm>
            <a:off x="58450" y="814975"/>
            <a:ext cx="6757324" cy="3761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g85d14529e9_0_12"/>
          <p:cNvPicPr preferRelativeResize="0"/>
          <p:nvPr/>
        </p:nvPicPr>
        <p:blipFill rotWithShape="1">
          <a:blip r:embed="rId3">
            <a:alphaModFix/>
          </a:blip>
          <a:srcRect/>
          <a:stretch/>
        </p:blipFill>
        <p:spPr>
          <a:xfrm>
            <a:off x="914738" y="920900"/>
            <a:ext cx="7314524" cy="3725700"/>
          </a:xfrm>
          <a:prstGeom prst="rect">
            <a:avLst/>
          </a:prstGeom>
          <a:noFill/>
          <a:ln>
            <a:noFill/>
          </a:ln>
        </p:spPr>
      </p:pic>
      <p:sp>
        <p:nvSpPr>
          <p:cNvPr id="63" name="Google Shape;63;g85d14529e9_0_12"/>
          <p:cNvSpPr txBox="1"/>
          <p:nvPr/>
        </p:nvSpPr>
        <p:spPr>
          <a:xfrm>
            <a:off x="144450" y="97450"/>
            <a:ext cx="8855100" cy="75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Proxima Nova"/>
                <a:ea typeface="Proxima Nova"/>
                <a:cs typeface="Proxima Nova"/>
                <a:sym typeface="Proxima Nova"/>
              </a:rPr>
              <a:t>Brief Look at How Many Restaurants Were Inspected</a:t>
            </a:r>
            <a:endParaRPr sz="28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85d14529e9_0_20"/>
          <p:cNvSpPr txBox="1">
            <a:spLocks noGrp="1"/>
          </p:cNvSpPr>
          <p:nvPr>
            <p:ph type="title"/>
          </p:nvPr>
        </p:nvSpPr>
        <p:spPr>
          <a:xfrm>
            <a:off x="387900" y="195000"/>
            <a:ext cx="8368200" cy="686100"/>
          </a:xfrm>
          <a:prstGeom prst="rect">
            <a:avLst/>
          </a:prstGeom>
          <a:noFill/>
          <a:ln>
            <a:noFill/>
          </a:ln>
        </p:spPr>
        <p:txBody>
          <a:bodyPr spcFirstLastPara="1" wrap="square" lIns="91425" tIns="91425" rIns="91425" bIns="91425" anchor="b" anchorCtr="0">
            <a:noAutofit/>
          </a:bodyPr>
          <a:lstStyle/>
          <a:p>
            <a:pPr marL="0" lvl="0" indent="457200" algn="l" rtl="0">
              <a:lnSpc>
                <a:spcPct val="100000"/>
              </a:lnSpc>
              <a:spcBef>
                <a:spcPts val="0"/>
              </a:spcBef>
              <a:spcAft>
                <a:spcPts val="0"/>
              </a:spcAft>
              <a:buSzPts val="3600"/>
              <a:buNone/>
            </a:pPr>
            <a:endParaRPr/>
          </a:p>
        </p:txBody>
      </p:sp>
      <p:sp>
        <p:nvSpPr>
          <p:cNvPr id="70" name="Google Shape;70;g85d14529e9_0_2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endParaRPr/>
          </a:p>
        </p:txBody>
      </p:sp>
      <p:pic>
        <p:nvPicPr>
          <p:cNvPr id="71" name="Google Shape;71;g85d14529e9_0_20"/>
          <p:cNvPicPr preferRelativeResize="0"/>
          <p:nvPr/>
        </p:nvPicPr>
        <p:blipFill rotWithShape="1">
          <a:blip r:embed="rId3">
            <a:alphaModFix/>
          </a:blip>
          <a:srcRect/>
          <a:stretch/>
        </p:blipFill>
        <p:spPr>
          <a:xfrm>
            <a:off x="0" y="-76200"/>
            <a:ext cx="9144000" cy="5143500"/>
          </a:xfrm>
          <a:prstGeom prst="rect">
            <a:avLst/>
          </a:prstGeom>
          <a:noFill/>
          <a:ln>
            <a:noFill/>
          </a:ln>
        </p:spPr>
      </p:pic>
      <p:pic>
        <p:nvPicPr>
          <p:cNvPr id="72" name="Google Shape;72;g85d14529e9_0_20"/>
          <p:cNvPicPr preferRelativeResize="0"/>
          <p:nvPr/>
        </p:nvPicPr>
        <p:blipFill rotWithShape="1">
          <a:blip r:embed="rId4">
            <a:alphaModFix/>
          </a:blip>
          <a:srcRect/>
          <a:stretch/>
        </p:blipFill>
        <p:spPr>
          <a:xfrm>
            <a:off x="0" y="-7620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85e103b69d_9_37"/>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1371600" lvl="0" indent="457200" algn="l" rtl="0">
              <a:lnSpc>
                <a:spcPct val="100000"/>
              </a:lnSpc>
              <a:spcBef>
                <a:spcPts val="0"/>
              </a:spcBef>
              <a:spcAft>
                <a:spcPts val="0"/>
              </a:spcAft>
              <a:buSzPts val="3600"/>
              <a:buNone/>
            </a:pPr>
            <a:r>
              <a:rPr lang="en-US"/>
              <a:t>NYC Council Districts</a:t>
            </a:r>
            <a:endParaRPr/>
          </a:p>
        </p:txBody>
      </p:sp>
      <p:sp>
        <p:nvSpPr>
          <p:cNvPr id="79" name="Google Shape;79;g85e103b69d_9_37"/>
          <p:cNvSpPr txBox="1">
            <a:spLocks noGrp="1"/>
          </p:cNvSpPr>
          <p:nvPr>
            <p:ph type="body" idx="1"/>
          </p:nvPr>
        </p:nvSpPr>
        <p:spPr>
          <a:xfrm>
            <a:off x="457200" y="1200150"/>
            <a:ext cx="8229600" cy="307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3000"/>
              <a:buNone/>
            </a:pPr>
            <a:r>
              <a:rPr lang="en-US"/>
              <a:t>NYC council districts play an important part in how the city handles reopening.</a:t>
            </a:r>
            <a:br>
              <a:rPr lang="en-US"/>
            </a:br>
            <a:br>
              <a:rPr lang="en-US"/>
            </a:br>
            <a:r>
              <a:rPr lang="en-US"/>
              <a:t>Committees include</a:t>
            </a:r>
            <a:r>
              <a:rPr lang="en-US" sz="3100"/>
              <a:t> </a:t>
            </a:r>
            <a:r>
              <a:rPr lang="en-US">
                <a:highlight>
                  <a:srgbClr val="FFFFFF"/>
                </a:highlight>
              </a:rPr>
              <a:t>Committee on Sanitation and Solid Waste Management and the Committee on Health.</a:t>
            </a:r>
            <a:endParaRPr>
              <a:solidFill>
                <a:srgbClr val="2F56A6"/>
              </a:solidFill>
              <a:highlight>
                <a:srgbClr val="FFFFFF"/>
              </a:highlight>
            </a:endParaRPr>
          </a:p>
          <a:p>
            <a:pPr marL="0" lvl="0" indent="0" algn="l" rtl="0">
              <a:lnSpc>
                <a:spcPct val="100000"/>
              </a:lnSpc>
              <a:spcBef>
                <a:spcPts val="600"/>
              </a:spcBef>
              <a:spcAft>
                <a:spcPts val="0"/>
              </a:spcAft>
              <a:buSzPts val="3000"/>
              <a:buNone/>
            </a:pPr>
            <a:endParaRPr>
              <a:highlight>
                <a:srgbClr val="FFFFFF"/>
              </a:highlight>
            </a:endParaRPr>
          </a:p>
          <a:p>
            <a:pPr marL="0" lvl="0" indent="0" algn="l" rtl="0">
              <a:lnSpc>
                <a:spcPct val="100000"/>
              </a:lnSpc>
              <a:spcBef>
                <a:spcPts val="600"/>
              </a:spcBef>
              <a:spcAft>
                <a:spcPts val="0"/>
              </a:spcAft>
              <a:buSzPts val="3000"/>
              <a:buNone/>
            </a:pPr>
            <a:endParaRPr sz="2000"/>
          </a:p>
        </p:txBody>
      </p:sp>
      <p:sp>
        <p:nvSpPr>
          <p:cNvPr id="80" name="Google Shape;80;g85e103b69d_9_37"/>
          <p:cNvSpPr txBox="1"/>
          <p:nvPr/>
        </p:nvSpPr>
        <p:spPr>
          <a:xfrm>
            <a:off x="2078250" y="4636950"/>
            <a:ext cx="4987500" cy="40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000000"/>
              </a:buClr>
              <a:buSzPts val="1100"/>
              <a:buFont typeface="Arial"/>
              <a:buNone/>
            </a:pPr>
            <a:r>
              <a:rPr lang="en-US" sz="1100" b="0" i="0" u="none" strike="noStrike" cap="none">
                <a:solidFill>
                  <a:srgbClr val="000000"/>
                </a:solidFill>
                <a:latin typeface="Proxima Nova"/>
                <a:ea typeface="Proxima Nova"/>
                <a:cs typeface="Proxima Nova"/>
                <a:sym typeface="Proxima Nova"/>
              </a:rPr>
              <a:t>Source: </a:t>
            </a:r>
            <a:r>
              <a:rPr lang="en-US" sz="1100" b="0" i="0" u="sng" strike="noStrike" cap="none">
                <a:solidFill>
                  <a:schemeClr val="hlink"/>
                </a:solidFill>
                <a:latin typeface="Proxima Nova"/>
                <a:ea typeface="Proxima Nova"/>
                <a:cs typeface="Proxima Nova"/>
                <a:sym typeface="Proxima Nova"/>
                <a:hlinkClick r:id="rId3"/>
              </a:rPr>
              <a:t>https://council.nyc.gov/about/</a:t>
            </a:r>
            <a:endParaRPr sz="11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g85e103b69d_9_61"/>
          <p:cNvPicPr preferRelativeResize="0"/>
          <p:nvPr/>
        </p:nvPicPr>
        <p:blipFill rotWithShape="1">
          <a:blip r:embed="rId3">
            <a:alphaModFix/>
          </a:blip>
          <a:srcRect/>
          <a:stretch/>
        </p:blipFill>
        <p:spPr>
          <a:xfrm>
            <a:off x="-25975" y="0"/>
            <a:ext cx="7918899" cy="5226950"/>
          </a:xfrm>
          <a:prstGeom prst="rect">
            <a:avLst/>
          </a:prstGeom>
          <a:noFill/>
          <a:ln>
            <a:noFill/>
          </a:ln>
        </p:spPr>
      </p:pic>
      <p:sp>
        <p:nvSpPr>
          <p:cNvPr id="87" name="Google Shape;87;g85e103b69d_9_61"/>
          <p:cNvSpPr txBox="1"/>
          <p:nvPr/>
        </p:nvSpPr>
        <p:spPr>
          <a:xfrm>
            <a:off x="7892925" y="0"/>
            <a:ext cx="1241700" cy="3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a:solidFill>
                  <a:srgbClr val="000000"/>
                </a:solidFill>
                <a:latin typeface="Proxima Nova"/>
                <a:ea typeface="Proxima Nova"/>
                <a:cs typeface="Proxima Nova"/>
                <a:sym typeface="Proxima Nova"/>
              </a:rPr>
            </a:br>
            <a:br>
              <a:rPr lang="en-US" sz="1200" b="0" i="0" u="none" strike="noStrike" cap="none">
                <a:solidFill>
                  <a:srgbClr val="000000"/>
                </a:solidFill>
                <a:latin typeface="Proxima Nova"/>
                <a:ea typeface="Proxima Nova"/>
                <a:cs typeface="Proxima Nova"/>
                <a:sym typeface="Proxima Nova"/>
              </a:rPr>
            </a:br>
            <a:br>
              <a:rPr lang="en-US" sz="1200" b="0" i="0" u="none" strike="noStrike" cap="none">
                <a:solidFill>
                  <a:srgbClr val="000000"/>
                </a:solidFill>
                <a:latin typeface="Proxima Nova"/>
                <a:ea typeface="Proxima Nova"/>
                <a:cs typeface="Proxima Nova"/>
                <a:sym typeface="Proxima Nova"/>
              </a:rPr>
            </a:br>
            <a:r>
              <a:rPr lang="en-US" sz="1200" b="0" i="0" u="none" strike="noStrike" cap="none">
                <a:solidFill>
                  <a:srgbClr val="000000"/>
                </a:solidFill>
                <a:latin typeface="Proxima Nova"/>
                <a:ea typeface="Proxima Nova"/>
                <a:cs typeface="Proxima Nova"/>
                <a:sym typeface="Proxima Nova"/>
              </a:rPr>
              <a:t>Top 8 violators are districts 1,2,3,4,26,33,34 and 39 (not in order).</a:t>
            </a:r>
            <a:endParaRPr sz="12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g85e103b69d_9_31"/>
          <p:cNvPicPr preferRelativeResize="0"/>
          <p:nvPr/>
        </p:nvPicPr>
        <p:blipFill rotWithShape="1">
          <a:blip r:embed="rId3">
            <a:alphaModFix/>
          </a:blip>
          <a:srcRect/>
          <a:stretch/>
        </p:blipFill>
        <p:spPr>
          <a:xfrm>
            <a:off x="0" y="0"/>
            <a:ext cx="7967749" cy="5075300"/>
          </a:xfrm>
          <a:prstGeom prst="rect">
            <a:avLst/>
          </a:prstGeom>
          <a:noFill/>
          <a:ln>
            <a:noFill/>
          </a:ln>
        </p:spPr>
      </p:pic>
      <p:sp>
        <p:nvSpPr>
          <p:cNvPr id="94" name="Google Shape;94;g85e103b69d_9_31"/>
          <p:cNvSpPr txBox="1"/>
          <p:nvPr/>
        </p:nvSpPr>
        <p:spPr>
          <a:xfrm>
            <a:off x="7967750" y="486300"/>
            <a:ext cx="1176300" cy="418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Proxima Nova"/>
                <a:ea typeface="Proxima Nova"/>
                <a:cs typeface="Proxima Nova"/>
                <a:sym typeface="Proxima Nova"/>
              </a:rPr>
              <a:t>Top 8 violators are districts 1,2,3,4,26,33,34 and 39 (not in order).</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g85e103b69d_9_48"/>
          <p:cNvPicPr preferRelativeResize="0"/>
          <p:nvPr/>
        </p:nvPicPr>
        <p:blipFill rotWithShape="1">
          <a:blip r:embed="rId3">
            <a:alphaModFix/>
          </a:blip>
          <a:srcRect/>
          <a:stretch/>
        </p:blipFill>
        <p:spPr>
          <a:xfrm>
            <a:off x="0" y="0"/>
            <a:ext cx="7977099" cy="5143500"/>
          </a:xfrm>
          <a:prstGeom prst="rect">
            <a:avLst/>
          </a:prstGeom>
          <a:noFill/>
          <a:ln>
            <a:noFill/>
          </a:ln>
        </p:spPr>
      </p:pic>
      <p:sp>
        <p:nvSpPr>
          <p:cNvPr id="101" name="Google Shape;101;g85e103b69d_9_48"/>
          <p:cNvSpPr txBox="1"/>
          <p:nvPr/>
        </p:nvSpPr>
        <p:spPr>
          <a:xfrm>
            <a:off x="7977100" y="551750"/>
            <a:ext cx="1167000" cy="399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Proxima Nova"/>
                <a:ea typeface="Proxima Nova"/>
                <a:cs typeface="Proxima Nova"/>
                <a:sym typeface="Proxima Nova"/>
              </a:rPr>
              <a:t>Top 8 violators are districts 1,2,3,4,26,33,34 and 39 (not in order)</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5d14529e9_0_28"/>
          <p:cNvSpPr txBox="1">
            <a:spLocks noGrp="1"/>
          </p:cNvSpPr>
          <p:nvPr>
            <p:ph type="title"/>
          </p:nvPr>
        </p:nvSpPr>
        <p:spPr>
          <a:xfrm>
            <a:off x="221825" y="272750"/>
            <a:ext cx="8368200" cy="945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3000"/>
              <a:t>Here are New York City’s Council Districts</a:t>
            </a:r>
            <a:br>
              <a:rPr lang="en-US" sz="3000"/>
            </a:br>
            <a:endParaRPr sz="3000"/>
          </a:p>
        </p:txBody>
      </p:sp>
      <p:pic>
        <p:nvPicPr>
          <p:cNvPr id="108" name="Google Shape;108;g85d14529e9_0_28"/>
          <p:cNvPicPr preferRelativeResize="0"/>
          <p:nvPr/>
        </p:nvPicPr>
        <p:blipFill rotWithShape="1">
          <a:blip r:embed="rId3">
            <a:alphaModFix/>
          </a:blip>
          <a:srcRect/>
          <a:stretch/>
        </p:blipFill>
        <p:spPr>
          <a:xfrm>
            <a:off x="115150" y="1100775"/>
            <a:ext cx="3896600" cy="3432100"/>
          </a:xfrm>
          <a:prstGeom prst="rect">
            <a:avLst/>
          </a:prstGeom>
          <a:noFill/>
          <a:ln>
            <a:noFill/>
          </a:ln>
        </p:spPr>
      </p:pic>
      <p:sp>
        <p:nvSpPr>
          <p:cNvPr id="109" name="Google Shape;109;g85d14529e9_0_28"/>
          <p:cNvSpPr txBox="1"/>
          <p:nvPr/>
        </p:nvSpPr>
        <p:spPr>
          <a:xfrm>
            <a:off x="2905925" y="4656425"/>
            <a:ext cx="3000000" cy="42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000000"/>
              </a:buClr>
              <a:buSzPts val="1100"/>
              <a:buFont typeface="Arial"/>
              <a:buNone/>
            </a:pPr>
            <a:r>
              <a:rPr lang="en-US" sz="1100" b="0" i="0" u="none" strike="noStrike" cap="none">
                <a:solidFill>
                  <a:schemeClr val="dk1"/>
                </a:solidFill>
                <a:latin typeface="Proxima Nova"/>
                <a:ea typeface="Proxima Nova"/>
                <a:cs typeface="Proxima Nova"/>
                <a:sym typeface="Proxima Nova"/>
              </a:rPr>
              <a:t>Source: </a:t>
            </a:r>
            <a:r>
              <a:rPr lang="en-US" sz="1100" b="0" i="0" u="sng" strike="noStrike" cap="none">
                <a:solidFill>
                  <a:schemeClr val="hlink"/>
                </a:solidFill>
                <a:latin typeface="Proxima Nova"/>
                <a:ea typeface="Proxima Nova"/>
                <a:cs typeface="Proxima Nova"/>
                <a:sym typeface="Proxima Nova"/>
                <a:hlinkClick r:id="rId4"/>
              </a:rPr>
              <a:t>https://council.nyc.gov/about/</a:t>
            </a:r>
            <a:endParaRPr sz="1400" b="0" i="0" u="none" strike="noStrike" cap="none">
              <a:solidFill>
                <a:srgbClr val="000000"/>
              </a:solidFill>
              <a:latin typeface="Arial"/>
              <a:ea typeface="Arial"/>
              <a:cs typeface="Arial"/>
              <a:sym typeface="Arial"/>
            </a:endParaRPr>
          </a:p>
        </p:txBody>
      </p:sp>
      <p:pic>
        <p:nvPicPr>
          <p:cNvPr id="110" name="Google Shape;110;g85d14529e9_0_28"/>
          <p:cNvPicPr preferRelativeResize="0"/>
          <p:nvPr/>
        </p:nvPicPr>
        <p:blipFill rotWithShape="1">
          <a:blip r:embed="rId5">
            <a:alphaModFix/>
          </a:blip>
          <a:srcRect/>
          <a:stretch/>
        </p:blipFill>
        <p:spPr>
          <a:xfrm>
            <a:off x="4011750" y="1100775"/>
            <a:ext cx="5132249" cy="3432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85e103b69d_9_1"/>
          <p:cNvSpPr txBox="1">
            <a:spLocks noGrp="1"/>
          </p:cNvSpPr>
          <p:nvPr>
            <p:ph type="title"/>
          </p:nvPr>
        </p:nvSpPr>
        <p:spPr>
          <a:xfrm>
            <a:off x="387900" y="136400"/>
            <a:ext cx="8368200" cy="686100"/>
          </a:xfrm>
          <a:prstGeom prst="rect">
            <a:avLst/>
          </a:prstGeom>
          <a:noFill/>
          <a:ln>
            <a:noFill/>
          </a:ln>
        </p:spPr>
        <p:txBody>
          <a:bodyPr spcFirstLastPara="1" wrap="square" lIns="91425" tIns="91425" rIns="91425" bIns="91425" anchor="b" anchorCtr="0">
            <a:noAutofit/>
          </a:bodyPr>
          <a:lstStyle/>
          <a:p>
            <a:pPr marL="3200400" lvl="0" indent="457200" algn="l" rtl="0">
              <a:lnSpc>
                <a:spcPct val="100000"/>
              </a:lnSpc>
              <a:spcBef>
                <a:spcPts val="0"/>
              </a:spcBef>
              <a:spcAft>
                <a:spcPts val="0"/>
              </a:spcAft>
              <a:buSzPts val="3600"/>
              <a:buNone/>
            </a:pPr>
            <a:r>
              <a:rPr lang="en-US"/>
              <a:t>Rats!</a:t>
            </a:r>
            <a:endParaRPr/>
          </a:p>
        </p:txBody>
      </p:sp>
      <p:sp>
        <p:nvSpPr>
          <p:cNvPr id="117" name="Google Shape;117;g85e103b69d_9_1"/>
          <p:cNvSpPr txBox="1">
            <a:spLocks noGrp="1"/>
          </p:cNvSpPr>
          <p:nvPr>
            <p:ph type="body" idx="1"/>
          </p:nvPr>
        </p:nvSpPr>
        <p:spPr>
          <a:xfrm>
            <a:off x="387900" y="779325"/>
            <a:ext cx="8368200" cy="31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3000"/>
              <a:buNone/>
            </a:pPr>
            <a:r>
              <a:rPr lang="en-US" sz="1800"/>
              <a:t>Rats are one of the most dangerous carriers of diseases, capable of carrying over 35 diseases.</a:t>
            </a:r>
            <a:br>
              <a:rPr lang="en-US" sz="1800"/>
            </a:br>
            <a:br>
              <a:rPr lang="en-US" sz="1800"/>
            </a:br>
            <a:r>
              <a:rPr lang="en-US" sz="1800"/>
              <a:t>Certain rat species are known carriers of Covid-19 such as bamboo rats, but it is currently unknown if rats can transmit the disease to humans or other species of rats (it is confirmed that rats can carry and transmit other forms of coronavirus).</a:t>
            </a:r>
            <a:br>
              <a:rPr lang="en-US" sz="1800"/>
            </a:br>
            <a:endParaRPr sz="1800"/>
          </a:p>
          <a:p>
            <a:pPr marL="0" lvl="0" indent="0" algn="ctr" rtl="0">
              <a:lnSpc>
                <a:spcPct val="100000"/>
              </a:lnSpc>
              <a:spcBef>
                <a:spcPts val="600"/>
              </a:spcBef>
              <a:spcAft>
                <a:spcPts val="0"/>
              </a:spcAft>
              <a:buSzPts val="3000"/>
              <a:buNone/>
            </a:pPr>
            <a:r>
              <a:rPr lang="en-US" sz="1800"/>
              <a:t>Experts believe that Covid-19 is using rats as a intermediary host as it mutates to infect humans.</a:t>
            </a:r>
            <a:endParaRPr sz="1800"/>
          </a:p>
        </p:txBody>
      </p:sp>
      <p:pic>
        <p:nvPicPr>
          <p:cNvPr id="118" name="Google Shape;118;g85e103b69d_9_1"/>
          <p:cNvPicPr preferRelativeResize="0"/>
          <p:nvPr/>
        </p:nvPicPr>
        <p:blipFill rotWithShape="1">
          <a:blip r:embed="rId3">
            <a:alphaModFix/>
          </a:blip>
          <a:srcRect/>
          <a:stretch/>
        </p:blipFill>
        <p:spPr>
          <a:xfrm>
            <a:off x="0" y="3367650"/>
            <a:ext cx="1889076" cy="1696250"/>
          </a:xfrm>
          <a:prstGeom prst="rect">
            <a:avLst/>
          </a:prstGeom>
          <a:noFill/>
          <a:ln>
            <a:noFill/>
          </a:ln>
        </p:spPr>
      </p:pic>
      <p:pic>
        <p:nvPicPr>
          <p:cNvPr id="119" name="Google Shape;119;g85e103b69d_9_1"/>
          <p:cNvPicPr preferRelativeResize="0"/>
          <p:nvPr/>
        </p:nvPicPr>
        <p:blipFill rotWithShape="1">
          <a:blip r:embed="rId3">
            <a:alphaModFix/>
          </a:blip>
          <a:srcRect/>
          <a:stretch/>
        </p:blipFill>
        <p:spPr>
          <a:xfrm>
            <a:off x="7254925" y="3367650"/>
            <a:ext cx="1889076" cy="1696250"/>
          </a:xfrm>
          <a:prstGeom prst="rect">
            <a:avLst/>
          </a:prstGeom>
          <a:noFill/>
          <a:ln>
            <a:noFill/>
          </a:ln>
        </p:spPr>
      </p:pic>
      <p:sp>
        <p:nvSpPr>
          <p:cNvPr id="120" name="Google Shape;120;g85e103b69d_9_1"/>
          <p:cNvSpPr txBox="1"/>
          <p:nvPr/>
        </p:nvSpPr>
        <p:spPr>
          <a:xfrm>
            <a:off x="1949400" y="4386000"/>
            <a:ext cx="5245200" cy="32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source: </a:t>
            </a:r>
            <a:r>
              <a:rPr lang="en-US" sz="1100" b="0" i="0" u="sng" strike="noStrike" cap="none">
                <a:solidFill>
                  <a:schemeClr val="hlink"/>
                </a:solidFill>
                <a:latin typeface="Arial"/>
                <a:ea typeface="Arial"/>
                <a:cs typeface="Arial"/>
                <a:sym typeface="Arial"/>
                <a:hlinkClick r:id="rId4"/>
              </a:rPr>
              <a:t>https://www.automatictrap.com/blogs/news/can-rats-carry-coronavirus</a:t>
            </a:r>
            <a:br>
              <a:rPr lang="en-US" sz="1400" b="0" i="0" u="none" strike="noStrike" cap="none">
                <a:solidFill>
                  <a:srgbClr val="000000"/>
                </a:solidFill>
                <a:latin typeface="Proxima Nova"/>
                <a:ea typeface="Proxima Nova"/>
                <a:cs typeface="Proxima Nova"/>
                <a:sym typeface="Proxima Nova"/>
              </a:rPr>
            </a:br>
            <a:r>
              <a:rPr lang="en-US" sz="1400" b="0" i="0" u="none" strike="noStrike" cap="none">
                <a:solidFill>
                  <a:srgbClr val="000000"/>
                </a:solidFill>
                <a:latin typeface="Proxima Nova"/>
                <a:ea typeface="Proxima Nova"/>
                <a:cs typeface="Proxima Nova"/>
                <a:sym typeface="Proxima Nova"/>
              </a:rPr>
              <a:t>	   </a:t>
            </a:r>
            <a:br>
              <a:rPr lang="en-US" sz="1400" b="0" i="0" u="none" strike="noStrike" cap="none">
                <a:solidFill>
                  <a:srgbClr val="000000"/>
                </a:solidFill>
                <a:latin typeface="Proxima Nova"/>
                <a:ea typeface="Proxima Nova"/>
                <a:cs typeface="Proxima Nova"/>
                <a:sym typeface="Proxima Nova"/>
              </a:rPr>
            </a:b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COOP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474</Words>
  <Application>Microsoft Office PowerPoint</Application>
  <PresentationFormat>On-screen Show (16:9)</PresentationFormat>
  <Paragraphs>39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Proxima Nova</vt:lpstr>
      <vt:lpstr>Calibri</vt:lpstr>
      <vt:lpstr>Arial</vt:lpstr>
      <vt:lpstr>COOP light</vt:lpstr>
      <vt:lpstr>Government</vt:lpstr>
      <vt:lpstr>PowerPoint Presentation</vt:lpstr>
      <vt:lpstr>PowerPoint Presentation</vt:lpstr>
      <vt:lpstr>NYC Council Districts</vt:lpstr>
      <vt:lpstr>PowerPoint Presentation</vt:lpstr>
      <vt:lpstr>PowerPoint Presentation</vt:lpstr>
      <vt:lpstr>PowerPoint Presentation</vt:lpstr>
      <vt:lpstr>Here are New York City’s Council Districts </vt:lpstr>
      <vt:lpstr>Rats!</vt:lpstr>
      <vt:lpstr>A Bird’s Eye View on Rats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dc:title>
  <cp:lastModifiedBy>assassinqj22@gmail.com</cp:lastModifiedBy>
  <cp:revision>2</cp:revision>
  <dcterms:created xsi:type="dcterms:W3CDTF">2017-08-01T15:40:51Z</dcterms:created>
  <dcterms:modified xsi:type="dcterms:W3CDTF">2020-07-18T22:59:57Z</dcterms:modified>
</cp:coreProperties>
</file>